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4" r:id="rId15"/>
    <p:sldId id="272" r:id="rId16"/>
    <p:sldId id="275" r:id="rId17"/>
    <p:sldId id="276" r:id="rId18"/>
    <p:sldId id="277" r:id="rId19"/>
    <p:sldId id="27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7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53957-D622-4D6F-B4E0-7794A7E0A2FF}" type="datetimeFigureOut">
              <a:rPr lang="en-US" smtClean="0"/>
              <a:t>4/22/2009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B703-D135-4DB4-B973-75E858FBB1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B703-D135-4DB4-B973-75E858FBB1C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0000"/>
            <a:duotone>
              <a:schemeClr val="bg2">
                <a:tint val="100000"/>
                <a:shade val="5000"/>
              </a:schemeClr>
              <a:schemeClr val="bg2">
                <a:shade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AC78435-1198-4B17-A7EA-ED7894CA3046}" type="datetimeFigureOut">
              <a:rPr lang="en-US" smtClean="0"/>
              <a:pPr/>
              <a:t>4/22/2009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224640-40F7-4E4A-8833-95DDB1B6D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9F Corner View.jpeg"/>
          <p:cNvPicPr>
            <a:picLocks noChangeAspect="1"/>
          </p:cNvPicPr>
          <p:nvPr/>
        </p:nvPicPr>
        <p:blipFill>
          <a:blip r:embed="rId2"/>
          <a:srcRect l="-2708" t="6513" r="7912" b="-1568"/>
          <a:stretch>
            <a:fillRect/>
          </a:stretch>
        </p:blipFill>
        <p:spPr>
          <a:xfrm>
            <a:off x="-150128" y="1645960"/>
            <a:ext cx="5334000" cy="53485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anchor="ctr">
            <a:normAutofit fontScale="92500" lnSpcReduction="10000"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	</a:t>
            </a:r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     		1199 F Street, NW – Wash, 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	  </a:t>
            </a:r>
            <a:r>
              <a:rPr lang="en-US" sz="1600" dirty="0" smtClean="0">
                <a:ea typeface="+mj-ea"/>
                <a:cs typeface="+mj-cs"/>
              </a:rPr>
              <a:t> 		       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57800" y="2743200"/>
            <a:ext cx="3687946" cy="2743200"/>
          </a:xfrm>
          <a:custGeom>
            <a:avLst/>
            <a:gdLst>
              <a:gd name="connsiteX0" fmla="*/ 0 w 4572000"/>
              <a:gd name="connsiteY0" fmla="*/ 0 h 1752600"/>
              <a:gd name="connsiteX1" fmla="*/ 4572000 w 4572000"/>
              <a:gd name="connsiteY1" fmla="*/ 0 h 1752600"/>
              <a:gd name="connsiteX2" fmla="*/ 4572000 w 4572000"/>
              <a:gd name="connsiteY2" fmla="*/ 1752600 h 1752600"/>
              <a:gd name="connsiteX3" fmla="*/ 0 w 4572000"/>
              <a:gd name="connsiteY3" fmla="*/ 1752600 h 1752600"/>
              <a:gd name="connsiteX4" fmla="*/ 0 w 45720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752600">
                <a:moveTo>
                  <a:pt x="0" y="0"/>
                </a:moveTo>
                <a:lnTo>
                  <a:pt x="4572000" y="0"/>
                </a:lnTo>
                <a:lnTo>
                  <a:pt x="45720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softEdge rad="12700"/>
          </a:effectLst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Georgia"/>
              </a:rPr>
              <a:t>Michael Webb</a:t>
            </a:r>
            <a:endParaRPr lang="en-US" sz="3600" dirty="0">
              <a:solidFill>
                <a:srgbClr val="000000"/>
              </a:solidFill>
              <a:latin typeface="Georgi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Charleston, South Carolina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19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900" dirty="0" smtClean="0">
                <a:solidFill>
                  <a:srgbClr val="000000"/>
                </a:solidFill>
                <a:latin typeface="Georgia"/>
              </a:rPr>
              <a:t>Architectural Engineering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900" dirty="0" smtClean="0">
                <a:solidFill>
                  <a:srgbClr val="000000"/>
                </a:solidFill>
                <a:latin typeface="Georgia"/>
              </a:rPr>
              <a:t>Construction </a:t>
            </a:r>
            <a:r>
              <a:rPr lang="en-US" sz="1900" dirty="0">
                <a:solidFill>
                  <a:srgbClr val="000000"/>
                </a:solidFill>
                <a:latin typeface="Georgia"/>
              </a:rPr>
              <a:t>Management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900" dirty="0" smtClean="0">
                <a:solidFill>
                  <a:srgbClr val="000000"/>
                </a:solidFill>
                <a:latin typeface="Georgia"/>
              </a:rPr>
              <a:t>The Pennsylvania State University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endParaRPr lang="en-US" sz="19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900" dirty="0" smtClean="0">
                <a:solidFill>
                  <a:srgbClr val="000000"/>
                </a:solidFill>
                <a:latin typeface="Georgia"/>
              </a:rPr>
              <a:t>PACE Research Seminar 2009</a:t>
            </a:r>
            <a:endParaRPr lang="en-US" sz="1900" dirty="0">
              <a:solidFill>
                <a:srgbClr val="000000"/>
              </a:solidFill>
              <a:latin typeface="Georgi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1900" b="1" cap="all" spc="250" dirty="0">
              <a:solidFill>
                <a:prstClr val="black"/>
              </a:solidFill>
              <a:latin typeface="Georgia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981200"/>
            <a:ext cx="86868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Emotional Intelligence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 Ability to perceive one’s emotions and those in other relationships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 Used as a tool = Monitoring agent that tracks development among people &amp; teams    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           Insight into each individual &amp; project climate simultaneously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           Enables focused efforts at benefiting each individual &amp; project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           Allows tailoring project climate to highlight teams strengths</a:t>
            </a:r>
            <a:endParaRPr lang="en-US" sz="20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Georgia" pitchFamily="18" charset="0"/>
              </a:rPr>
              <a:t>	</a:t>
            </a:r>
            <a:r>
              <a:rPr lang="en-US" sz="2000" i="1" dirty="0" smtClean="0">
                <a:latin typeface="Georgia" pitchFamily="18" charset="0"/>
              </a:rPr>
              <a:t>      …Ultimately, enabling synergy among renovation teams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1600200"/>
            <a:ext cx="6934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Core Competencies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341" y="1600200"/>
            <a:ext cx="724770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28048" y="6609021"/>
            <a:ext cx="723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 smtClean="0">
                <a:latin typeface="Georgia" pitchFamily="18" charset="0"/>
              </a:rPr>
              <a:t>Courtesy of Brent Darnell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28048" y="6609021"/>
            <a:ext cx="723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 smtClean="0">
                <a:latin typeface="Georgia" pitchFamily="18" charset="0"/>
              </a:rPr>
              <a:t>Courtesy of Brent Darnell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403" r="2222" b="2142"/>
          <a:stretch>
            <a:fillRect/>
          </a:stretch>
        </p:blipFill>
        <p:spPr bwMode="auto">
          <a:xfrm>
            <a:off x="928048" y="1600200"/>
            <a:ext cx="7321732" cy="51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77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Conclusions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69051"/>
            <a:ext cx="8153400" cy="458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9538">
              <a:lnSpc>
                <a:spcPct val="110000"/>
              </a:lnSpc>
              <a:buFont typeface="Arial" pitchFamily="34" charset="0"/>
              <a:buChar char="•"/>
            </a:pPr>
            <a:endParaRPr lang="en-US" sz="400" dirty="0" smtClean="0">
              <a:latin typeface="Georgia" pitchFamily="18" charset="0"/>
            </a:endParaRPr>
          </a:p>
          <a:p>
            <a:pPr indent="109538"/>
            <a:r>
              <a:rPr lang="en-US" sz="1700" dirty="0" smtClean="0">
                <a:latin typeface="Georgia" pitchFamily="18" charset="0"/>
              </a:rPr>
              <a:t>Low stress tolerance &amp; impulse control + low optimism &amp; self-actualization</a:t>
            </a:r>
          </a:p>
          <a:p>
            <a:pPr indent="109538"/>
            <a:r>
              <a:rPr lang="en-US" sz="1700" dirty="0" smtClean="0">
                <a:latin typeface="Georgia" pitchFamily="18" charset="0"/>
              </a:rPr>
              <a:t> =&gt;  </a:t>
            </a:r>
            <a:r>
              <a:rPr lang="en-US" sz="1700" b="1" dirty="0" smtClean="0">
                <a:latin typeface="Georgia" pitchFamily="18" charset="0"/>
              </a:rPr>
              <a:t>Burnout</a:t>
            </a:r>
            <a:r>
              <a:rPr lang="en-US" sz="1700" dirty="0" smtClean="0">
                <a:latin typeface="Georgia" pitchFamily="18" charset="0"/>
              </a:rPr>
              <a:t> profile</a:t>
            </a:r>
          </a:p>
          <a:p>
            <a:pPr indent="109538"/>
            <a:endParaRPr lang="en-US" sz="1700" dirty="0" smtClean="0">
              <a:latin typeface="Georgia" pitchFamily="18" charset="0"/>
            </a:endParaRPr>
          </a:p>
          <a:p>
            <a:pPr indent="109538"/>
            <a:r>
              <a:rPr lang="en-US" sz="1700" dirty="0" smtClean="0">
                <a:latin typeface="Georgia" pitchFamily="18" charset="0"/>
              </a:rPr>
              <a:t>High self-regard, independence &amp; self-awareness</a:t>
            </a:r>
            <a:r>
              <a:rPr lang="en-US" sz="1700" dirty="0" smtClean="0">
                <a:latin typeface="Georgia" pitchFamily="18" charset="0"/>
              </a:rPr>
              <a:t>  </a:t>
            </a:r>
            <a:r>
              <a:rPr lang="en-US" sz="1700" dirty="0" smtClean="0">
                <a:latin typeface="Georgia" pitchFamily="18" charset="0"/>
              </a:rPr>
              <a:t>+ low empathy &amp; interpersonal relationship skills    </a:t>
            </a:r>
          </a:p>
          <a:p>
            <a:pPr indent="109538"/>
            <a:r>
              <a:rPr lang="en-US" sz="1700" dirty="0" smtClean="0">
                <a:latin typeface="Georgia" pitchFamily="18" charset="0"/>
              </a:rPr>
              <a:t>=&gt;   </a:t>
            </a:r>
            <a:r>
              <a:rPr lang="en-US" sz="1700" b="1" dirty="0" smtClean="0">
                <a:latin typeface="Georgia" pitchFamily="18" charset="0"/>
              </a:rPr>
              <a:t>Dysfunctional</a:t>
            </a:r>
            <a:r>
              <a:rPr lang="en-US" sz="1700" dirty="0" smtClean="0">
                <a:latin typeface="Georgia" pitchFamily="18" charset="0"/>
              </a:rPr>
              <a:t> relationships</a:t>
            </a:r>
          </a:p>
          <a:p>
            <a:pPr indent="109538"/>
            <a:endParaRPr lang="en-US" sz="1700" dirty="0" smtClean="0">
              <a:latin typeface="Georgia" pitchFamily="18" charset="0"/>
            </a:endParaRPr>
          </a:p>
          <a:p>
            <a:pPr indent="109538"/>
            <a:r>
              <a:rPr lang="en-US" sz="1700" u="sng" dirty="0" smtClean="0">
                <a:latin typeface="Georgia" pitchFamily="18" charset="0"/>
              </a:rPr>
              <a:t>Office Team</a:t>
            </a:r>
          </a:p>
          <a:p>
            <a:pPr indent="109538"/>
            <a:r>
              <a:rPr lang="en-US" sz="1700" dirty="0" smtClean="0">
                <a:latin typeface="Georgia" pitchFamily="18" charset="0"/>
              </a:rPr>
              <a:t>Empathy, self-awareness, and happiness scores are considerably lower than the field</a:t>
            </a:r>
          </a:p>
          <a:p>
            <a:pPr indent="109538"/>
            <a:r>
              <a:rPr lang="en-US" sz="1700" dirty="0" smtClean="0">
                <a:latin typeface="Georgia" pitchFamily="18" charset="0"/>
              </a:rPr>
              <a:t>=&gt;  Poor relationship skills </a:t>
            </a:r>
          </a:p>
          <a:p>
            <a:pPr indent="109538"/>
            <a:r>
              <a:rPr lang="en-US" sz="1700" dirty="0" smtClean="0">
                <a:latin typeface="Georgia" pitchFamily="18" charset="0"/>
              </a:rPr>
              <a:t>=&gt;  Strained, frustrated and tired</a:t>
            </a:r>
          </a:p>
          <a:p>
            <a:pPr indent="109538"/>
            <a:endParaRPr lang="en-US" sz="1700" dirty="0" smtClean="0">
              <a:latin typeface="Georgia" pitchFamily="18" charset="0"/>
            </a:endParaRPr>
          </a:p>
          <a:p>
            <a:pPr indent="109538"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Low stress tolerance but Field has higher optimistic &amp; self-aware </a:t>
            </a:r>
          </a:p>
          <a:p>
            <a:pPr indent="109538"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=&gt; Handle stress better</a:t>
            </a:r>
          </a:p>
          <a:p>
            <a:pPr indent="109538"/>
            <a:endParaRPr lang="en-US" sz="1400" dirty="0" smtClean="0">
              <a:latin typeface="Georgia" pitchFamily="18" charset="0"/>
            </a:endParaRPr>
          </a:p>
          <a:p>
            <a:pPr indent="109538">
              <a:lnSpc>
                <a:spcPct val="110000"/>
              </a:lnSpc>
            </a:pPr>
            <a:endParaRPr lang="en-US" sz="1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28048" y="6609021"/>
            <a:ext cx="723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 smtClean="0">
                <a:latin typeface="Georgia" pitchFamily="18" charset="0"/>
              </a:rPr>
              <a:t>Courtesy of Brent Darnell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403" r="2222" b="2142"/>
          <a:stretch>
            <a:fillRect/>
          </a:stretch>
        </p:blipFill>
        <p:spPr bwMode="auto">
          <a:xfrm>
            <a:off x="928048" y="1600200"/>
            <a:ext cx="7321732" cy="51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77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Field </a:t>
            </a:r>
            <a:r>
              <a:rPr lang="en-US" sz="2000" b="1" dirty="0" err="1" smtClean="0">
                <a:latin typeface="Georgia" pitchFamily="18" charset="0"/>
              </a:rPr>
              <a:t>vs</a:t>
            </a:r>
            <a:r>
              <a:rPr lang="en-US" sz="2000" b="1" dirty="0" smtClean="0">
                <a:latin typeface="Georgia" pitchFamily="18" charset="0"/>
              </a:rPr>
              <a:t> Office Relationships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7467600" cy="346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EQ is a snapshot of the </a:t>
            </a:r>
            <a:r>
              <a:rPr lang="en-US" sz="1700" dirty="0" smtClean="0">
                <a:latin typeface="Georgia" pitchFamily="18" charset="0"/>
              </a:rPr>
              <a:t>present;  Reflection </a:t>
            </a:r>
            <a:r>
              <a:rPr lang="en-US" sz="1700" dirty="0" smtClean="0">
                <a:latin typeface="Georgia" pitchFamily="18" charset="0"/>
              </a:rPr>
              <a:t>of the current project climate</a:t>
            </a:r>
          </a:p>
          <a:p>
            <a:endParaRPr lang="en-US" sz="1700" dirty="0" smtClean="0">
              <a:latin typeface="Georgia" pitchFamily="18" charset="0"/>
            </a:endParaRPr>
          </a:p>
          <a:p>
            <a:r>
              <a:rPr lang="en-US" sz="1700" dirty="0" smtClean="0">
                <a:latin typeface="Georgia" pitchFamily="18" charset="0"/>
              </a:rPr>
              <a:t>Strained working relationships contrasted w/ proud workers      </a:t>
            </a:r>
          </a:p>
          <a:p>
            <a:r>
              <a:rPr lang="en-US" sz="1700" dirty="0" smtClean="0">
                <a:latin typeface="Georgia" pitchFamily="18" charset="0"/>
              </a:rPr>
              <a:t> </a:t>
            </a:r>
            <a:r>
              <a:rPr lang="en-US" sz="1700" dirty="0" smtClean="0">
                <a:latin typeface="Georgia" pitchFamily="18" charset="0"/>
              </a:rPr>
              <a:t>	=&gt;  </a:t>
            </a:r>
            <a:r>
              <a:rPr lang="en-US" sz="1700" dirty="0" smtClean="0">
                <a:latin typeface="Georgia" pitchFamily="18" charset="0"/>
              </a:rPr>
              <a:t>Industry expects projects to be hard and troublesome</a:t>
            </a: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Office bogged down with </a:t>
            </a:r>
            <a:r>
              <a:rPr lang="en-US" sz="1700" dirty="0" smtClean="0">
                <a:latin typeface="Georgia" pitchFamily="18" charset="0"/>
              </a:rPr>
              <a:t>communication /relationship </a:t>
            </a:r>
            <a:r>
              <a:rPr lang="en-US" sz="1700" dirty="0" smtClean="0">
                <a:latin typeface="Georgia" pitchFamily="18" charset="0"/>
              </a:rPr>
              <a:t>problems the project faces  + near completion</a:t>
            </a: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	=&gt;   </a:t>
            </a:r>
            <a:r>
              <a:rPr lang="en-US" sz="1700" dirty="0" smtClean="0">
                <a:latin typeface="Georgia" pitchFamily="18" charset="0"/>
              </a:rPr>
              <a:t>Feel burnt out</a:t>
            </a: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Perhaps the Field </a:t>
            </a:r>
            <a:r>
              <a:rPr lang="en-US" sz="1700" dirty="0" smtClean="0">
                <a:latin typeface="Georgia" pitchFamily="18" charset="0"/>
              </a:rPr>
              <a:t>feels </a:t>
            </a:r>
            <a:r>
              <a:rPr lang="en-US" sz="1700" dirty="0" smtClean="0">
                <a:latin typeface="Georgia" pitchFamily="18" charset="0"/>
              </a:rPr>
              <a:t>as though they’ve been ‘</a:t>
            </a:r>
            <a:r>
              <a:rPr lang="en-US" sz="1700" dirty="0" smtClean="0">
                <a:latin typeface="Georgia" pitchFamily="18" charset="0"/>
              </a:rPr>
              <a:t>thrown to the wolves</a:t>
            </a:r>
            <a:r>
              <a:rPr lang="en-US" sz="1700" dirty="0" smtClean="0">
                <a:latin typeface="Georgia" pitchFamily="18" charset="0"/>
              </a:rPr>
              <a:t>’,</a:t>
            </a: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…(i.e. - </a:t>
            </a:r>
            <a:r>
              <a:rPr lang="en-US" sz="1700" dirty="0" smtClean="0">
                <a:latin typeface="Georgia" pitchFamily="18" charset="0"/>
              </a:rPr>
              <a:t>challenging project </a:t>
            </a:r>
            <a:r>
              <a:rPr lang="en-US" sz="1700" dirty="0" smtClean="0">
                <a:latin typeface="Georgia" pitchFamily="18" charset="0"/>
              </a:rPr>
              <a:t>with </a:t>
            </a:r>
            <a:r>
              <a:rPr lang="en-US" sz="1700" dirty="0" smtClean="0">
                <a:latin typeface="Georgia" pitchFamily="18" charset="0"/>
              </a:rPr>
              <a:t>limited info </a:t>
            </a:r>
            <a:r>
              <a:rPr lang="en-US" sz="1700" dirty="0" smtClean="0">
                <a:latin typeface="Georgia" pitchFamily="18" charset="0"/>
              </a:rPr>
              <a:t>and </a:t>
            </a:r>
            <a:r>
              <a:rPr lang="en-US" sz="1700" dirty="0" smtClean="0">
                <a:latin typeface="Georgia" pitchFamily="18" charset="0"/>
              </a:rPr>
              <a:t>poor communication)</a:t>
            </a: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	</a:t>
            </a:r>
            <a:r>
              <a:rPr lang="en-US" sz="1700" dirty="0" smtClean="0">
                <a:latin typeface="Georgia" pitchFamily="18" charset="0"/>
              </a:rPr>
              <a:t>=&gt;   Forced into reactionary problem solving</a:t>
            </a:r>
            <a:endParaRPr lang="en-US" sz="17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77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Results Tested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7467600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Held follow-up interview with members from each team to determine accuracy of results &amp; interpretations</a:t>
            </a: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700" dirty="0" smtClean="0">
                <a:latin typeface="Georgia" pitchFamily="18" charset="0"/>
              </a:rPr>
              <a:t>Found that the EQ results painted the picture exactly how they  have experienced the project</a:t>
            </a: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77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Potential For Growth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7467600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</a:pPr>
            <a:r>
              <a:rPr lang="en-US" sz="1700" dirty="0" smtClean="0">
                <a:latin typeface="Georgia" pitchFamily="18" charset="0"/>
              </a:rPr>
              <a:t>Periodic EQ </a:t>
            </a:r>
            <a:r>
              <a:rPr lang="en-US" sz="1700" dirty="0" smtClean="0">
                <a:latin typeface="Georgia" pitchFamily="18" charset="0"/>
              </a:rPr>
              <a:t>Assessments for Key Players:  </a:t>
            </a:r>
            <a:endParaRPr lang="en-US" sz="1700" dirty="0" smtClean="0">
              <a:latin typeface="Georgia" pitchFamily="18" charset="0"/>
            </a:endParaRPr>
          </a:p>
          <a:p>
            <a:pPr marL="0" lvl="1">
              <a:lnSpc>
                <a:spcPct val="140000"/>
              </a:lnSpc>
            </a:pPr>
            <a:r>
              <a:rPr lang="en-US" sz="1700" dirty="0" smtClean="0">
                <a:latin typeface="Georgia" pitchFamily="18" charset="0"/>
              </a:rPr>
              <a:t>	</a:t>
            </a:r>
            <a:r>
              <a:rPr lang="en-US" sz="1700" dirty="0" smtClean="0">
                <a:latin typeface="Georgia" pitchFamily="18" charset="0"/>
              </a:rPr>
              <a:t>in the CM </a:t>
            </a:r>
            <a:r>
              <a:rPr lang="en-US" sz="1700" dirty="0" smtClean="0">
                <a:latin typeface="Georgia" pitchFamily="18" charset="0"/>
              </a:rPr>
              <a:t>Field &amp; Office, Arch, Lead Contractors</a:t>
            </a:r>
          </a:p>
          <a:p>
            <a:pPr marL="0" lvl="1" indent="173038">
              <a:lnSpc>
                <a:spcPct val="140000"/>
              </a:lnSpc>
              <a:buFont typeface="Symbol" pitchFamily="18" charset="2"/>
              <a:buChar char="Þ"/>
            </a:pPr>
            <a:endParaRPr lang="en-US" sz="1600" dirty="0" smtClean="0">
              <a:latin typeface="Georgia" pitchFamily="18" charset="0"/>
            </a:endParaRP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   Individual &amp; Organizational </a:t>
            </a:r>
            <a:r>
              <a:rPr lang="en-US" b="1" i="1" dirty="0" smtClean="0">
                <a:latin typeface="Georgia" pitchFamily="18" charset="0"/>
              </a:rPr>
              <a:t>Growth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  Effective Collaboration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  Schedule Acceleration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  Cost Savings</a:t>
            </a:r>
            <a:endParaRPr lang="en-US" b="1" i="1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77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Applicability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7467600" cy="264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</a:pPr>
            <a:r>
              <a:rPr lang="en-US" sz="1700" dirty="0" smtClean="0">
                <a:latin typeface="Georgia" pitchFamily="18" charset="0"/>
              </a:rPr>
              <a:t>A Straight Forward Guide to Self-Improvement:</a:t>
            </a:r>
          </a:p>
          <a:p>
            <a:pPr marL="0" lvl="1" indent="173038">
              <a:lnSpc>
                <a:spcPct val="140000"/>
              </a:lnSpc>
              <a:buFont typeface="Symbol" pitchFamily="18" charset="2"/>
              <a:buChar char="Þ"/>
            </a:pPr>
            <a:endParaRPr lang="en-US" sz="1600" dirty="0" smtClean="0">
              <a:latin typeface="Georgia" pitchFamily="18" charset="0"/>
            </a:endParaRP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   </a:t>
            </a:r>
            <a:r>
              <a:rPr lang="en-US" b="1" i="1" dirty="0" smtClean="0">
                <a:latin typeface="Georgia" pitchFamily="18" charset="0"/>
              </a:rPr>
              <a:t>Encourages Self-Awareness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  Requires  Self-Monitoring &amp; Accountability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  Become Highly Adaptive</a:t>
            </a:r>
          </a:p>
          <a:p>
            <a:pPr marL="914400" lvl="3" indent="173038">
              <a:lnSpc>
                <a:spcPct val="140000"/>
              </a:lnSpc>
              <a:buFont typeface="Symbol" pitchFamily="18" charset="2"/>
              <a:buChar char="Þ"/>
            </a:pPr>
            <a:r>
              <a:rPr lang="en-US" b="1" i="1" dirty="0" smtClean="0">
                <a:latin typeface="Georgia" pitchFamily="18" charset="0"/>
              </a:rPr>
              <a:t>   Enables Individuals to Maximize Their Potential</a:t>
            </a:r>
            <a:endParaRPr lang="en-US" b="1" i="1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endParaRPr lang="en-US" sz="17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1752600"/>
            <a:ext cx="8534400" cy="4876800"/>
          </a:xfrm>
          <a:custGeom>
            <a:avLst/>
            <a:gdLst>
              <a:gd name="connsiteX0" fmla="*/ 0 w 4572000"/>
              <a:gd name="connsiteY0" fmla="*/ 0 h 1752600"/>
              <a:gd name="connsiteX1" fmla="*/ 4572000 w 4572000"/>
              <a:gd name="connsiteY1" fmla="*/ 0 h 1752600"/>
              <a:gd name="connsiteX2" fmla="*/ 4572000 w 4572000"/>
              <a:gd name="connsiteY2" fmla="*/ 1752600 h 1752600"/>
              <a:gd name="connsiteX3" fmla="*/ 0 w 4572000"/>
              <a:gd name="connsiteY3" fmla="*/ 1752600 h 1752600"/>
              <a:gd name="connsiteX4" fmla="*/ 0 w 45720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752600">
                <a:moveTo>
                  <a:pt x="0" y="0"/>
                </a:moveTo>
                <a:lnTo>
                  <a:pt x="4572000" y="0"/>
                </a:lnTo>
                <a:lnTo>
                  <a:pt x="45720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softEdge rad="12700"/>
          </a:effectLst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Georgia"/>
              </a:rPr>
              <a:t>Thank You</a:t>
            </a:r>
            <a:endParaRPr lang="en-US" sz="3200" dirty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Pennsylvania </a:t>
            </a:r>
            <a:r>
              <a:rPr lang="en-US" sz="1600" dirty="0">
                <a:solidFill>
                  <a:srgbClr val="000000"/>
                </a:solidFill>
                <a:latin typeface="Georgia"/>
              </a:rPr>
              <a:t>State </a:t>
            </a: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University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Dept of Architectural Engineering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Georgia" pitchFamily="18" charset="0"/>
              </a:rPr>
              <a:t>To whom made it all possible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Brent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Darnell, </a:t>
            </a:r>
            <a:endParaRPr lang="en-US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Jonathan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Dougherty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Tyler Moyer, Bill Moyer, Keith Foote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Joe Romano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Nate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&amp; Julie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Patrick</a:t>
            </a:r>
            <a:endParaRPr lang="en-US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endParaRPr lang="en-US" sz="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Georgia" pitchFamily="18" charset="0"/>
              </a:rPr>
              <a:t>Professors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: D. Riley, M. Horman,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smtClean="0">
                <a:latin typeface="Georgia" pitchFamily="18" charset="0"/>
              </a:rPr>
              <a:t>R</a:t>
            </a:r>
            <a:r>
              <a:rPr lang="en-US" sz="1600" dirty="0" smtClean="0">
                <a:latin typeface="Georgia" pitchFamily="18" charset="0"/>
              </a:rPr>
              <a:t>. Holland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James C. Davis Construction Corp.,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Southland Industries, </a:t>
            </a:r>
            <a:r>
              <a:rPr lang="en-US" sz="1600" dirty="0" err="1" smtClean="0">
                <a:solidFill>
                  <a:srgbClr val="000000"/>
                </a:solidFill>
                <a:latin typeface="Georgia" pitchFamily="18" charset="0"/>
              </a:rPr>
              <a:t>WadeTrim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Georgia" pitchFamily="18" charset="0"/>
              </a:rPr>
              <a:t>Langan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 Engineering, Berding Surveying,  Darling Environmental &amp; Surveying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199F Corner View.jpeg"/>
          <p:cNvPicPr>
            <a:picLocks noChangeAspect="1"/>
          </p:cNvPicPr>
          <p:nvPr/>
        </p:nvPicPr>
        <p:blipFill>
          <a:blip r:embed="rId2"/>
          <a:srcRect l="-2708" t="6513" r="7912" b="-1568"/>
          <a:stretch>
            <a:fillRect/>
          </a:stretch>
        </p:blipFill>
        <p:spPr>
          <a:xfrm>
            <a:off x="-166048" y="1580864"/>
            <a:ext cx="5334000" cy="53485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1716375"/>
            <a:ext cx="3962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Project Background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Georgia" pitchFamily="18" charset="0"/>
              </a:rPr>
              <a:t>  </a:t>
            </a:r>
            <a:r>
              <a:rPr lang="en-US" dirty="0" smtClean="0">
                <a:latin typeface="Georgia" pitchFamily="18" charset="0"/>
              </a:rPr>
              <a:t>New 12-story Class A Office Tower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 Renovation of 3 historic buildings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 Rejuvenate the District’s West End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343400"/>
            <a:ext cx="22403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139216" y="365760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b="1" kern="0" dirty="0" smtClean="0">
                <a:solidFill>
                  <a:prstClr val="black"/>
                </a:solidFill>
                <a:latin typeface="Georgia" pitchFamily="18" charset="0"/>
              </a:rPr>
              <a:t>1199 F Street</a:t>
            </a:r>
          </a:p>
          <a:p>
            <a:pPr algn="ctr"/>
            <a:r>
              <a:rPr kumimoji="1" lang="en-US" b="1" kern="0" dirty="0" smtClean="0">
                <a:solidFill>
                  <a:prstClr val="black"/>
                </a:solidFill>
                <a:latin typeface="Georgia" pitchFamily="18" charset="0"/>
              </a:rPr>
              <a:t>Wash DC, NW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1752600"/>
            <a:ext cx="8534400" cy="4876800"/>
          </a:xfrm>
          <a:custGeom>
            <a:avLst/>
            <a:gdLst>
              <a:gd name="connsiteX0" fmla="*/ 0 w 4572000"/>
              <a:gd name="connsiteY0" fmla="*/ 0 h 1752600"/>
              <a:gd name="connsiteX1" fmla="*/ 4572000 w 4572000"/>
              <a:gd name="connsiteY1" fmla="*/ 0 h 1752600"/>
              <a:gd name="connsiteX2" fmla="*/ 4572000 w 4572000"/>
              <a:gd name="connsiteY2" fmla="*/ 1752600 h 1752600"/>
              <a:gd name="connsiteX3" fmla="*/ 0 w 4572000"/>
              <a:gd name="connsiteY3" fmla="*/ 1752600 h 1752600"/>
              <a:gd name="connsiteX4" fmla="*/ 0 w 45720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752600">
                <a:moveTo>
                  <a:pt x="0" y="0"/>
                </a:moveTo>
                <a:lnTo>
                  <a:pt x="4572000" y="0"/>
                </a:lnTo>
                <a:lnTo>
                  <a:pt x="45720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softEdge rad="12700"/>
          </a:effectLst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Georgia"/>
              </a:rPr>
              <a:t>Thank You</a:t>
            </a:r>
            <a:endParaRPr lang="en-US" sz="3200" dirty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Pennsylvania </a:t>
            </a:r>
            <a:r>
              <a:rPr lang="en-US" sz="1600" dirty="0">
                <a:solidFill>
                  <a:srgbClr val="000000"/>
                </a:solidFill>
                <a:latin typeface="Georgia"/>
              </a:rPr>
              <a:t>State </a:t>
            </a: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University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Dept of Architectural Engineering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dirty="0" smtClean="0">
              <a:solidFill>
                <a:srgbClr val="000000"/>
              </a:solidFill>
              <a:latin typeface="Georgia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Georgia" pitchFamily="18" charset="0"/>
              </a:rPr>
              <a:t>To whom made it all possible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Brent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Darnell, </a:t>
            </a:r>
            <a:endParaRPr lang="en-US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Jonathan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Dougherty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Tyler Moyer, Bill Moyer, Keith Foote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Joe Romano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Nate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&amp; Julie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Patrick</a:t>
            </a:r>
            <a:endParaRPr lang="en-US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defRPr/>
            </a:pPr>
            <a:endParaRPr lang="en-US" sz="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Georgia" pitchFamily="18" charset="0"/>
              </a:rPr>
              <a:t>Professors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: D. Riley, M. Horman,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smtClean="0">
                <a:latin typeface="Georgia" pitchFamily="18" charset="0"/>
              </a:rPr>
              <a:t>R</a:t>
            </a:r>
            <a:r>
              <a:rPr lang="en-US" sz="1600" dirty="0" smtClean="0">
                <a:latin typeface="Georgia" pitchFamily="18" charset="0"/>
              </a:rPr>
              <a:t>. Holland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James C. Davis Construction Corp., 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Southland Industries, </a:t>
            </a:r>
            <a:r>
              <a:rPr lang="en-US" sz="1600" dirty="0" err="1" smtClean="0">
                <a:solidFill>
                  <a:srgbClr val="000000"/>
                </a:solidFill>
                <a:latin typeface="Georgia" pitchFamily="18" charset="0"/>
              </a:rPr>
              <a:t>WadeTrim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Georgia" pitchFamily="18" charset="0"/>
              </a:rPr>
              <a:t>Langan</a:t>
            </a:r>
            <a:r>
              <a:rPr lang="en-US" sz="1600" dirty="0" smtClean="0">
                <a:solidFill>
                  <a:srgbClr val="000000"/>
                </a:solidFill>
                <a:latin typeface="Georgia" pitchFamily="18" charset="0"/>
              </a:rPr>
              <a:t> Engineering, Berding Surveying,  Darling Environmental &amp; Surveying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itchFamily="34" charset="0"/>
              <a:buNone/>
              <a:defRPr/>
            </a:pPr>
            <a:endParaRPr lang="en-US" sz="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199F Corner View.jpeg"/>
          <p:cNvPicPr>
            <a:picLocks noChangeAspect="1"/>
          </p:cNvPicPr>
          <p:nvPr/>
        </p:nvPicPr>
        <p:blipFill>
          <a:blip r:embed="rId2"/>
          <a:srcRect l="-2708" t="6513" r="7912" b="-1568"/>
          <a:stretch>
            <a:fillRect/>
          </a:stretch>
        </p:blipFill>
        <p:spPr>
          <a:xfrm>
            <a:off x="-166048" y="1580864"/>
            <a:ext cx="5334000" cy="53485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2209800"/>
            <a:ext cx="3352800" cy="3886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r>
              <a:rPr lang="en-US" dirty="0" smtClean="0">
                <a:latin typeface="Georgia" pitchFamily="18" charset="0"/>
              </a:rPr>
              <a:t>PACE Roundtable: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endParaRPr lang="en-US" dirty="0" smtClean="0">
              <a:latin typeface="Georgia" pitchFamily="18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r>
              <a:rPr lang="en-US" dirty="0" smtClean="0">
                <a:latin typeface="Georgia" pitchFamily="18" charset="0"/>
              </a:rPr>
              <a:t>Historical Renovations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r>
              <a:rPr lang="en-US" dirty="0" smtClean="0">
                <a:latin typeface="Georgia" pitchFamily="18" charset="0"/>
              </a:rPr>
              <a:t>                   =&gt;  Growing Market 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endParaRPr lang="en-US" dirty="0" smtClean="0">
              <a:latin typeface="Georgia" pitchFamily="18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Georgia" pitchFamily="18" charset="0"/>
              </a:rPr>
              <a:t>Energy cost savings in the name of sustainability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buFont typeface="+mj-lt"/>
              <a:buAutoNum type="arabicPeriod"/>
              <a:tabLst/>
              <a:defRPr/>
            </a:pPr>
            <a:endParaRPr lang="en-US" dirty="0" smtClean="0">
              <a:latin typeface="Georgia" pitchFamily="18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Georgia" pitchFamily="18" charset="0"/>
              </a:rPr>
              <a:t>Require less capital &amp; incur less risk</a:t>
            </a:r>
          </a:p>
          <a:p>
            <a:pPr marL="742950" lvl="2" indent="-28575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buFont typeface="+mj-lt"/>
              <a:buAutoNum type="arabicPeriod"/>
              <a:defRPr/>
            </a:pPr>
            <a:endParaRPr lang="en-US" sz="2000" dirty="0" smtClean="0">
              <a:latin typeface="Georgia" pitchFamily="18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buFont typeface="+mj-lt"/>
              <a:buAutoNum type="arabicPeriod"/>
              <a:tabLst/>
              <a:defRPr/>
            </a:pPr>
            <a:endParaRPr lang="en-US" sz="2000" dirty="0" smtClean="0">
              <a:latin typeface="Georgia" pitchFamily="18" charset="0"/>
            </a:endParaRPr>
          </a:p>
          <a:p>
            <a:pPr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endParaRPr lang="en-US" sz="2000" dirty="0" smtClean="0">
              <a:latin typeface="Georgia" pitchFamily="18" charset="0"/>
            </a:endParaRPr>
          </a:p>
          <a:p>
            <a:pPr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shade val="75000"/>
                </a:schemeClr>
              </a:buClr>
              <a:buSzPct val="85000"/>
              <a:tabLst/>
              <a:defRPr/>
            </a:pP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752600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000" b="1" kern="0" dirty="0" smtClean="0">
                <a:solidFill>
                  <a:prstClr val="black"/>
                </a:solidFill>
                <a:latin typeface="Georgia" pitchFamily="18" charset="0"/>
              </a:rPr>
              <a:t>Scope of Research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6934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What is the Diagnosis?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Square 320 was challenged with: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Concealed Conditions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Poor communication between all parties 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RFIs lasting 100+ days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Months of delays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Additional costs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Frustrating project climate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Perception of minimal accountability &amp; job ownership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0" y="1600200"/>
            <a:ext cx="9144000" cy="762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chemeClr val="tx1"/>
                </a:solidFill>
                <a:ea typeface="+mj-ea"/>
                <a:cs typeface="+mj-cs"/>
              </a:rPr>
              <a:t>     “Enabling Synergy Among Renovation Teams”</a:t>
            </a:r>
            <a:endParaRPr lang="en-US" sz="2600" b="1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520077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Overarching Theme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Methods  that  will unlock the potential synergy  among renovation teams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Various parties are united to achieve greater success as a whole     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12" name="Picture 2" descr="http://www.free-iphone.org.uk/images/unlock.jpg"/>
          <p:cNvPicPr>
            <a:picLocks noChangeAspect="1" noChangeArrowheads="1"/>
          </p:cNvPicPr>
          <p:nvPr/>
        </p:nvPicPr>
        <p:blipFill>
          <a:blip r:embed="rId3"/>
          <a:srcRect t="18667" b="17333"/>
          <a:stretch>
            <a:fillRect/>
          </a:stretch>
        </p:blipFill>
        <p:spPr bwMode="auto">
          <a:xfrm>
            <a:off x="3124200" y="4644380"/>
            <a:ext cx="3017088" cy="137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182880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3 Focus Areas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u="sng" dirty="0" smtClean="0">
                <a:latin typeface="Georgia" pitchFamily="18" charset="0"/>
              </a:rPr>
              <a:t>Cohesion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Level of Influence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u="sng" dirty="0" smtClean="0">
                <a:latin typeface="Georgia" pitchFamily="18" charset="0"/>
              </a:rPr>
              <a:t>Innovation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Critical &amp; Forward Thinking teams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u="sng" dirty="0" smtClean="0">
                <a:latin typeface="Georgia" pitchFamily="18" charset="0"/>
              </a:rPr>
              <a:t>Emotional Intelligence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Monitoring the project climate &amp; developing working relationships  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69342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Emotional Intelligence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	</a:t>
            </a:r>
            <a:r>
              <a:rPr lang="en-US" sz="2000" b="1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=&gt; “People Skills”  or  “Being a People person” 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Definition: </a:t>
            </a:r>
            <a:endParaRPr lang="en-US" sz="2000" dirty="0" smtClean="0">
              <a:latin typeface="Georgia" pitchFamily="18" charset="0"/>
            </a:endParaRPr>
          </a:p>
          <a:p>
            <a:pPr marL="463550">
              <a:lnSpc>
                <a:spcPct val="120000"/>
              </a:lnSpc>
            </a:pPr>
            <a:r>
              <a:rPr lang="en-US" dirty="0" smtClean="0">
                <a:latin typeface="Georgia" pitchFamily="18" charset="0"/>
              </a:rPr>
              <a:t>The </a:t>
            </a:r>
            <a:r>
              <a:rPr lang="en-US" i="1" dirty="0" smtClean="0">
                <a:latin typeface="Georgia" pitchFamily="18" charset="0"/>
              </a:rPr>
              <a:t>capacity </a:t>
            </a:r>
            <a:r>
              <a:rPr lang="en-US" i="1" dirty="0" smtClean="0">
                <a:latin typeface="Georgia" pitchFamily="18" charset="0"/>
              </a:rPr>
              <a:t>to recognize one‘s feelings and those of others, for motivating ourselves, and managing our own emotions and emotions within our </a:t>
            </a:r>
            <a:r>
              <a:rPr lang="en-US" i="1" dirty="0" smtClean="0">
                <a:latin typeface="Georgia" pitchFamily="18" charset="0"/>
              </a:rPr>
              <a:t>relationships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1600200"/>
            <a:ext cx="693420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Core Competencies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896" y="2163168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i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SQUARE 320 Project  -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Enabling Synergy Among Renovation Teams” </a:t>
            </a:r>
            <a:endParaRPr lang="en-US" sz="1700" dirty="0" smtClean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lum bright="15000" contrast="-5000"/>
          </a:blip>
          <a:srcRect t="77496" b="17503"/>
          <a:stretch>
            <a:fillRect/>
          </a:stretch>
        </p:blipFill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828800"/>
            <a:ext cx="8077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Georgia" pitchFamily="18" charset="0"/>
              </a:rPr>
              <a:t>Why is emotional intelligence important to our industry?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Technical “know-how” only gets you your first job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Teamwork &amp; Communication are vital for success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smtClean="0">
                <a:latin typeface="Georgia" pitchFamily="18" charset="0"/>
              </a:rPr>
              <a:t>Better understanding of oneself and others leads to better management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 Challenges with working relationships on a jobsite can be minimized reducing potential delays  </a:t>
            </a:r>
            <a:r>
              <a:rPr lang="en-US" sz="2000" dirty="0" smtClean="0">
                <a:latin typeface="Georgia" pitchFamily="18" charset="0"/>
              </a:rPr>
              <a:t>Monitors the individual &amp; job climate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  Ideally, teams can be designed based on EQ 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362</TotalTime>
  <Words>881</Words>
  <Application>Microsoft Office PowerPoint</Application>
  <PresentationFormat>On-screen Show (4:3)</PresentationFormat>
  <Paragraphs>190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YamatoPainting</vt:lpstr>
      <vt:lpstr>Slide 1</vt:lpstr>
      <vt:lpstr>Slide 2</vt:lpstr>
      <vt:lpstr>Slide 3</vt:lpstr>
      <vt:lpstr>v</vt:lpstr>
      <vt:lpstr>Slide 5</vt:lpstr>
      <vt:lpstr>v</vt:lpstr>
      <vt:lpstr>v</vt:lpstr>
      <vt:lpstr>v</vt:lpstr>
      <vt:lpstr>v</vt:lpstr>
      <vt:lpstr>Slide 10</vt:lpstr>
      <vt:lpstr>v</vt:lpstr>
      <vt:lpstr>v</vt:lpstr>
      <vt:lpstr>v</vt:lpstr>
      <vt:lpstr>v</vt:lpstr>
      <vt:lpstr>v</vt:lpstr>
      <vt:lpstr>v</vt:lpstr>
      <vt:lpstr>v</vt:lpstr>
      <vt:lpstr>v</vt:lpstr>
      <vt:lpstr>v</vt:lpstr>
      <vt:lpstr>v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Webb</dc:creator>
  <cp:lastModifiedBy>Michael Webb</cp:lastModifiedBy>
  <cp:revision>14</cp:revision>
  <dcterms:created xsi:type="dcterms:W3CDTF">2009-04-22T04:46:43Z</dcterms:created>
  <dcterms:modified xsi:type="dcterms:W3CDTF">2009-04-22T11:27:18Z</dcterms:modified>
</cp:coreProperties>
</file>